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4"/>
  </p:handoutMasterIdLst>
  <p:sldIdLst>
    <p:sldId id="267" r:id="rId2"/>
    <p:sldId id="257" r:id="rId3"/>
    <p:sldId id="271" r:id="rId4"/>
    <p:sldId id="268" r:id="rId5"/>
    <p:sldId id="292" r:id="rId6"/>
    <p:sldId id="290" r:id="rId7"/>
    <p:sldId id="291" r:id="rId8"/>
    <p:sldId id="295" r:id="rId9"/>
    <p:sldId id="297" r:id="rId10"/>
    <p:sldId id="298" r:id="rId11"/>
    <p:sldId id="296" r:id="rId12"/>
    <p:sldId id="28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95947-D222-4A2B-AFD0-3D2C903D9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84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895600" y="2438400"/>
            <a:ext cx="304800" cy="3048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810000" y="2438400"/>
            <a:ext cx="304800" cy="3048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52800" y="2438400"/>
            <a:ext cx="304800" cy="3048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438400" y="2438400"/>
            <a:ext cx="304800" cy="3048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67200" y="2438400"/>
            <a:ext cx="304800" cy="3048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4724400" y="2438400"/>
            <a:ext cx="304800" cy="3048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5181600" y="2438400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5638800" y="2438400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6096000" y="2438400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553200" y="2438400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52B5"/>
        </a:buClr>
        <a:buChar char="•"/>
        <a:defRPr sz="3200">
          <a:solidFill>
            <a:srgbClr val="002A5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CD37"/>
        </a:buClr>
        <a:buFont typeface="Arial" charset="0"/>
        <a:buChar char="–"/>
        <a:defRPr sz="2800">
          <a:solidFill>
            <a:srgbClr val="002A5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Char char="•"/>
        <a:defRPr sz="2400">
          <a:solidFill>
            <a:srgbClr val="002A5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A5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1"/>
            <a:ext cx="8229600" cy="1447800"/>
          </a:xfrm>
        </p:spPr>
        <p:txBody>
          <a:bodyPr/>
          <a:lstStyle/>
          <a:p>
            <a:r>
              <a:rPr lang="en-US" sz="4000" dirty="0"/>
              <a:t> </a:t>
            </a:r>
            <a:r>
              <a:rPr lang="en-US" sz="3600" dirty="0" smtClean="0"/>
              <a:t>EPA’s Label Review Manual Update</a:t>
            </a:r>
            <a:br>
              <a:rPr lang="en-US" sz="3600" dirty="0" smtClean="0"/>
            </a:br>
            <a:r>
              <a:rPr lang="en-US" sz="3200" dirty="0" smtClean="0"/>
              <a:t>Chapter 10: Worker Protection Labeling</a:t>
            </a:r>
            <a:endParaRPr lang="en-US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3611563"/>
            <a:ext cx="2743200" cy="38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February 7, 2013</a:t>
            </a:r>
            <a:endParaRPr lang="en-US" sz="2000" dirty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819400" y="3078163"/>
            <a:ext cx="304800" cy="3048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733800" y="3078163"/>
            <a:ext cx="304800" cy="3048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276600" y="3078163"/>
            <a:ext cx="304800" cy="3048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362200" y="3078163"/>
            <a:ext cx="304800" cy="3048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4191000" y="3078163"/>
            <a:ext cx="304800" cy="3048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4648200" y="3078163"/>
            <a:ext cx="304800" cy="3048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105400" y="3078163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5562600" y="3078163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6019800" y="3078163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6477000" y="3078163"/>
            <a:ext cx="304800" cy="3048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600200" y="5334000"/>
            <a:ext cx="541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A5C"/>
                </a:solidFill>
                <a:latin typeface="Arial Rounded MT Bold" pitchFamily="34" charset="0"/>
              </a:rPr>
              <a:t>Richard Pont</a:t>
            </a:r>
            <a:endParaRPr lang="en-US" dirty="0">
              <a:solidFill>
                <a:srgbClr val="002A5C"/>
              </a:solidFill>
              <a:latin typeface="Arial Rounded MT Bold" pitchFamily="34" charset="0"/>
            </a:endParaRPr>
          </a:p>
          <a:p>
            <a:pPr algn="ctr"/>
            <a:r>
              <a:rPr lang="en-US" dirty="0" smtClean="0">
                <a:solidFill>
                  <a:srgbClr val="002A5C"/>
                </a:solidFill>
                <a:latin typeface="Arial Rounded MT Bold" pitchFamily="34" charset="0"/>
              </a:rPr>
              <a:t>Certification and Worker Protection Branch </a:t>
            </a:r>
            <a:endParaRPr lang="en-US" dirty="0">
              <a:solidFill>
                <a:srgbClr val="002A5C"/>
              </a:solidFill>
              <a:latin typeface="Arial Rounded MT Bold" pitchFamily="34" charset="0"/>
            </a:endParaRPr>
          </a:p>
          <a:p>
            <a:pPr algn="ctr"/>
            <a:r>
              <a:rPr lang="en-US" dirty="0">
                <a:solidFill>
                  <a:srgbClr val="002A5C"/>
                </a:solidFill>
                <a:latin typeface="Arial Rounded MT Bold" pitchFamily="34" charset="0"/>
              </a:rPr>
              <a:t>Office of Pesticide </a:t>
            </a:r>
            <a:r>
              <a:rPr lang="en-US" dirty="0" smtClean="0">
                <a:solidFill>
                  <a:srgbClr val="002A5C"/>
                </a:solidFill>
                <a:latin typeface="Arial Rounded MT Bold" pitchFamily="34" charset="0"/>
              </a:rPr>
              <a:t>Programs</a:t>
            </a:r>
            <a:endParaRPr lang="en-US" dirty="0">
              <a:solidFill>
                <a:srgbClr val="002A5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Key Revisions Planned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6248400" cy="46482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sz="2800" dirty="0"/>
              <a:t>Handler Personal Protective </a:t>
            </a:r>
            <a:r>
              <a:rPr lang="en-US" sz="2800" dirty="0" smtClean="0"/>
              <a:t>Equipment: Respiratory Protection Requirements</a:t>
            </a:r>
            <a:endParaRPr lang="en-US" sz="2800" dirty="0" smtClean="0"/>
          </a:p>
          <a:p>
            <a:pPr lvl="1"/>
            <a:r>
              <a:rPr lang="en-US" sz="2400" dirty="0" smtClean="0"/>
              <a:t>Clarify labeling language for respiratory protection requirements</a:t>
            </a:r>
          </a:p>
          <a:p>
            <a:pPr lvl="1"/>
            <a:r>
              <a:rPr lang="en-US" sz="2400" dirty="0" smtClean="0"/>
              <a:t>Address EPA inconsistencies with NIOSH respirator terminology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5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Intended Outcomes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00200"/>
            <a:ext cx="6248400" cy="47244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sz="2400" dirty="0" smtClean="0"/>
              <a:t>Provide better guidance for OPP product managers/reviewers, registrants, and state registration specialists</a:t>
            </a:r>
          </a:p>
          <a:p>
            <a:r>
              <a:rPr lang="en-US" sz="2400" dirty="0" smtClean="0"/>
              <a:t>Provide better standard “boilerplate” label language and precautionary statements</a:t>
            </a:r>
          </a:p>
          <a:p>
            <a:r>
              <a:rPr lang="en-US" sz="2400" dirty="0" smtClean="0"/>
              <a:t>Improve quality and consistency of pesticide product labels</a:t>
            </a:r>
          </a:p>
          <a:p>
            <a:r>
              <a:rPr lang="en-US" sz="2400" dirty="0" smtClean="0"/>
              <a:t>Provide better flexibility and cost effective options for end users while still ensuring protection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9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2133600"/>
            <a:ext cx="457200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Questions?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172200" cy="4221163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dirty="0" smtClean="0"/>
              <a:t>What is the Label Review Manual (LRM)?</a:t>
            </a:r>
            <a:endParaRPr lang="en-US" dirty="0"/>
          </a:p>
          <a:p>
            <a:r>
              <a:rPr lang="en-US" dirty="0" smtClean="0"/>
              <a:t>Overview of LRM Review Process </a:t>
            </a:r>
            <a:endParaRPr lang="en-US" dirty="0"/>
          </a:p>
          <a:p>
            <a:r>
              <a:rPr lang="en-US" dirty="0" smtClean="0"/>
              <a:t>Overview of LRM Chapter 10</a:t>
            </a:r>
          </a:p>
          <a:p>
            <a:r>
              <a:rPr lang="en-US" dirty="0" smtClean="0"/>
              <a:t>Key Revisions Planned</a:t>
            </a:r>
          </a:p>
          <a:p>
            <a:r>
              <a:rPr lang="en-US" dirty="0" smtClean="0"/>
              <a:t>Intended Outcomes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3810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What is the LRM?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19200"/>
            <a:ext cx="4191000" cy="542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LRM Review Process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6324600" cy="43434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sz="2800" dirty="0" smtClean="0"/>
              <a:t>Began in 2010</a:t>
            </a:r>
          </a:p>
          <a:p>
            <a:r>
              <a:rPr lang="en-US" sz="2800" dirty="0" smtClean="0"/>
              <a:t>LRM Chapters posted on EPA’s web site for review and comment at regular intervals</a:t>
            </a:r>
          </a:p>
          <a:p>
            <a:r>
              <a:rPr lang="en-US" sz="2800" dirty="0" smtClean="0"/>
              <a:t>14 0f 18 LRM chapters updated and posted as of today</a:t>
            </a:r>
          </a:p>
          <a:p>
            <a:r>
              <a:rPr lang="en-US" sz="2800" dirty="0" smtClean="0"/>
              <a:t>Expect to be completed by 2013</a:t>
            </a:r>
          </a:p>
          <a:p>
            <a:r>
              <a:rPr lang="en-US" sz="2800" dirty="0"/>
              <a:t>http://</a:t>
            </a:r>
            <a:r>
              <a:rPr lang="en-US" sz="2800" dirty="0" err="1"/>
              <a:t>www.epa.gov</a:t>
            </a:r>
            <a:r>
              <a:rPr lang="en-US" sz="2800" dirty="0"/>
              <a:t>/oppfead1/labeling/</a:t>
            </a:r>
            <a:r>
              <a:rPr lang="en-US" sz="2800" dirty="0" err="1"/>
              <a:t>lrm</a:t>
            </a:r>
            <a:r>
              <a:rPr lang="en-US" sz="2800" dirty="0"/>
              <a:t>/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LRM Review Process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057400"/>
            <a:ext cx="6324600" cy="43434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sz="2800" dirty="0" smtClean="0"/>
              <a:t>The LRM review process does </a:t>
            </a:r>
            <a:r>
              <a:rPr lang="en-US" sz="2800" b="1" dirty="0" smtClean="0"/>
              <a:t>NOT</a:t>
            </a:r>
            <a:r>
              <a:rPr lang="en-US" sz="2800" dirty="0" smtClean="0"/>
              <a:t> establish  new guidance or regulatory/labeling policy; it is intended to compile, clarify, and reiterate existing Agency policies and interpretations of statutory or regulatory provisions.</a:t>
            </a:r>
          </a:p>
          <a:p>
            <a:endParaRPr lang="en-US" sz="2800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9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4000" dirty="0" smtClean="0"/>
              <a:t>Overview of LRM Chapter 10</a:t>
            </a:r>
            <a:endParaRPr lang="en-US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6324600" cy="43434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sz="2800" dirty="0"/>
              <a:t>Worker Protection </a:t>
            </a:r>
            <a:r>
              <a:rPr lang="en-US" sz="2800" dirty="0" smtClean="0"/>
              <a:t>Labeling</a:t>
            </a:r>
          </a:p>
          <a:p>
            <a:pPr lvl="1"/>
            <a:r>
              <a:rPr lang="en-US" sz="2000" dirty="0" smtClean="0"/>
              <a:t>Worker Protection Standard (WPS) background</a:t>
            </a:r>
          </a:p>
          <a:p>
            <a:pPr lvl="1"/>
            <a:r>
              <a:rPr lang="en-US" sz="2000" dirty="0" smtClean="0"/>
              <a:t>Determining WPS scope</a:t>
            </a:r>
          </a:p>
          <a:p>
            <a:pPr lvl="1"/>
            <a:r>
              <a:rPr lang="en-US" sz="2000" dirty="0" smtClean="0"/>
              <a:t>WPS label statements</a:t>
            </a:r>
          </a:p>
          <a:p>
            <a:pPr lvl="1"/>
            <a:r>
              <a:rPr lang="en-US" sz="2000" dirty="0"/>
              <a:t>Precautionary </a:t>
            </a:r>
            <a:r>
              <a:rPr lang="en-US" sz="2000" dirty="0" smtClean="0"/>
              <a:t>statements</a:t>
            </a:r>
          </a:p>
          <a:p>
            <a:pPr lvl="1"/>
            <a:r>
              <a:rPr lang="en-US" sz="2000" dirty="0" smtClean="0"/>
              <a:t>Directions for use</a:t>
            </a:r>
          </a:p>
          <a:p>
            <a:pPr lvl="1"/>
            <a:r>
              <a:rPr lang="en-US" sz="2000" dirty="0" smtClean="0"/>
              <a:t>Determining Restricted Entry Intervals (REIs)</a:t>
            </a:r>
          </a:p>
          <a:p>
            <a:pPr lvl="1"/>
            <a:r>
              <a:rPr lang="en-US" sz="2000" dirty="0" smtClean="0"/>
              <a:t>Labeling statements for special situations</a:t>
            </a:r>
          </a:p>
          <a:p>
            <a:pPr lvl="1"/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Overview of LRM Chapter 10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828800"/>
            <a:ext cx="5943600" cy="43434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sz="2800" b="1" dirty="0" smtClean="0"/>
              <a:t>Precautionary statements: </a:t>
            </a:r>
          </a:p>
          <a:p>
            <a:pPr marL="400050" lvl="1" indent="0">
              <a:buNone/>
            </a:pPr>
            <a:r>
              <a:rPr lang="en-US" sz="1600" dirty="0" smtClean="0"/>
              <a:t>There </a:t>
            </a:r>
            <a:r>
              <a:rPr lang="en-US" sz="1600" dirty="0"/>
              <a:t>are four types of worker protection statements that generally appear in the </a:t>
            </a:r>
            <a:r>
              <a:rPr lang="en-US" sz="1600" dirty="0" smtClean="0"/>
              <a:t>precautionary statements </a:t>
            </a:r>
            <a:r>
              <a:rPr lang="en-US" sz="1600" dirty="0"/>
              <a:t>of a label. They are as follows: </a:t>
            </a:r>
          </a:p>
          <a:p>
            <a:r>
              <a:rPr lang="en-US" sz="2000" dirty="0" smtClean="0"/>
              <a:t>Handler </a:t>
            </a:r>
            <a:r>
              <a:rPr lang="en-US" sz="2000" dirty="0"/>
              <a:t>Personal Protective Equipment (PPE) </a:t>
            </a:r>
          </a:p>
          <a:p>
            <a:r>
              <a:rPr lang="en-US" sz="2000" dirty="0" smtClean="0"/>
              <a:t>Statements </a:t>
            </a:r>
            <a:r>
              <a:rPr lang="en-US" sz="2000" dirty="0"/>
              <a:t>for Contaminated PPE </a:t>
            </a:r>
          </a:p>
          <a:p>
            <a:r>
              <a:rPr lang="en-US" sz="2000" dirty="0" smtClean="0"/>
              <a:t>Engineering </a:t>
            </a:r>
            <a:r>
              <a:rPr lang="en-US" sz="2000" dirty="0"/>
              <a:t>Controls </a:t>
            </a:r>
          </a:p>
          <a:p>
            <a:r>
              <a:rPr lang="en-US" sz="2000" dirty="0" smtClean="0"/>
              <a:t>User </a:t>
            </a:r>
            <a:r>
              <a:rPr lang="en-US" sz="2000" dirty="0"/>
              <a:t>Safety Recommendations </a:t>
            </a:r>
            <a:endParaRPr lang="en-US" sz="2000" b="1" dirty="0" smtClean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6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Key Revisions Planned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6629400" cy="46482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r>
              <a:rPr lang="en-US" sz="2800" dirty="0"/>
              <a:t>Handler Personal Protective </a:t>
            </a:r>
            <a:r>
              <a:rPr lang="en-US" sz="2800" dirty="0" smtClean="0"/>
              <a:t>Equipment: Glove </a:t>
            </a:r>
            <a:r>
              <a:rPr lang="en-US" sz="2800" dirty="0" smtClean="0"/>
              <a:t>Statements </a:t>
            </a:r>
          </a:p>
          <a:p>
            <a:pPr lvl="1"/>
            <a:r>
              <a:rPr lang="en-US" sz="2400" dirty="0" smtClean="0"/>
              <a:t>Clarify directions for dry and water-based formulations (i.e., WATERPROOF gloves)</a:t>
            </a:r>
          </a:p>
          <a:p>
            <a:pPr lvl="1"/>
            <a:r>
              <a:rPr lang="en-US" sz="2400" dirty="0" smtClean="0"/>
              <a:t>Specify ALL acceptable glove types for product, and order by cost</a:t>
            </a:r>
          </a:p>
          <a:p>
            <a:pPr lvl="1"/>
            <a:r>
              <a:rPr lang="en-US" sz="2400" dirty="0" smtClean="0"/>
              <a:t>Provide glove options for “short duration” handler tasks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334000" y="1143000"/>
            <a:ext cx="152400" cy="152400"/>
          </a:xfrm>
          <a:prstGeom prst="ellipse">
            <a:avLst/>
          </a:prstGeom>
          <a:solidFill>
            <a:srgbClr val="0052B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562600" y="1143000"/>
            <a:ext cx="152400" cy="152400"/>
          </a:xfrm>
          <a:prstGeom prst="ellipse">
            <a:avLst/>
          </a:prstGeom>
          <a:solidFill>
            <a:srgbClr val="002A5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191000" y="1143000"/>
            <a:ext cx="152400" cy="152400"/>
          </a:xfrm>
          <a:prstGeom prst="ellipse">
            <a:avLst/>
          </a:prstGeom>
          <a:solidFill>
            <a:srgbClr val="04CD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4196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1143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5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EPA Chemical Resistance Category Selection Chart for Gloves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1"/>
          <a:ext cx="9144000" cy="6095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0000"/>
                <a:gridCol w="1016000"/>
                <a:gridCol w="931333"/>
                <a:gridCol w="846667"/>
                <a:gridCol w="1016000"/>
                <a:gridCol w="1016000"/>
                <a:gridCol w="1016000"/>
                <a:gridCol w="1016000"/>
                <a:gridCol w="1016000"/>
              </a:tblGrid>
              <a:tr h="21515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Solvent Category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Barrier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Laminate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Butyl Rubber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≥ 14 mils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Nitrile Rubber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≥ 14 mils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Neoprene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≥ 14 mils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Nitrile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Rubber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≥ 14 mils*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Poly-ethylene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Polyvinyl Chloride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(PVC)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≥ 14 mils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Viton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≥ 14 mils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4650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A (dry and water based)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</a:tr>
              <a:tr h="45852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</a:tr>
              <a:tr h="429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</a:tr>
              <a:tr h="4937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</a:tr>
              <a:tr h="429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</a:tr>
              <a:tr h="429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</a:tr>
              <a:tr h="429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</a:tr>
              <a:tr h="429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Slight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83E7C-0C41-4C54-B156-B0427982CD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A">
  <a:themeElements>
    <a:clrScheme name="E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P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EPA</Template>
  <TotalTime>1703</TotalTime>
  <Words>460</Words>
  <Application>Microsoft Office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EPA</vt:lpstr>
      <vt:lpstr> EPA’s Label Review Manual Update Chapter 10: Worker Protection Labeling</vt:lpstr>
      <vt:lpstr>Overview</vt:lpstr>
      <vt:lpstr>Slide 3</vt:lpstr>
      <vt:lpstr>LRM Review Process </vt:lpstr>
      <vt:lpstr>LRM Review Process </vt:lpstr>
      <vt:lpstr>Overview of LRM Chapter 10</vt:lpstr>
      <vt:lpstr>Overview of LRM Chapter 10 </vt:lpstr>
      <vt:lpstr>Key Revisions Planned</vt:lpstr>
      <vt:lpstr>EPA Chemical Resistance Category Selection Chart for Gloves</vt:lpstr>
      <vt:lpstr>Key Revisions Planned</vt:lpstr>
      <vt:lpstr>Intended Outcomes</vt:lpstr>
      <vt:lpstr>Slide 12</vt:lpstr>
    </vt:vector>
  </TitlesOfParts>
  <Company>EPA OPP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lparsons</dc:creator>
  <cp:lastModifiedBy>Richard Pont</cp:lastModifiedBy>
  <cp:revision>56</cp:revision>
  <dcterms:created xsi:type="dcterms:W3CDTF">2007-06-21T18:02:59Z</dcterms:created>
  <dcterms:modified xsi:type="dcterms:W3CDTF">2013-02-06T01:34:34Z</dcterms:modified>
</cp:coreProperties>
</file>